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handoutMasterIdLst>
    <p:handoutMasterId r:id="rId8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0" r:id="rId23"/>
    <p:sldId id="278" r:id="rId24"/>
    <p:sldId id="341" r:id="rId25"/>
    <p:sldId id="342" r:id="rId26"/>
    <p:sldId id="343" r:id="rId27"/>
    <p:sldId id="282" r:id="rId28"/>
    <p:sldId id="344" r:id="rId29"/>
    <p:sldId id="345" r:id="rId30"/>
    <p:sldId id="346"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12/2/2013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12/2/2013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 xmlns:a14="http://schemas.microsoft.com/office/drawing/2010/main">
                  <a14:imgLayer r:embed="rId12">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ierarchical_database_mode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Usage_share_of_web_brows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 xmlns:p14="http://schemas.microsoft.com/office/powerpoint/2010/main"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3"/>
            </a:pPr>
            <a:r>
              <a:rPr lang="en-US" dirty="0" smtClean="0">
                <a:effectLst/>
              </a:rPr>
              <a:t>Which </a:t>
            </a:r>
            <a:r>
              <a:rPr lang="en-US" dirty="0">
                <a:effectLst/>
              </a:rPr>
              <a:t>is the most appropriate </a:t>
            </a:r>
            <a:r>
              <a:rPr lang="en-US" dirty="0" err="1">
                <a:effectLst/>
              </a:rPr>
              <a:t>programe</a:t>
            </a:r>
            <a:r>
              <a:rPr lang="en-US" dirty="0">
                <a:effectLst/>
              </a:rPr>
              <a:t> 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 xmlns:p14="http://schemas.microsoft.com/office/powerpoint/2010/main"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 xmlns:p14="http://schemas.microsoft.com/office/powerpoint/2010/main"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4"/>
            </a:pPr>
            <a:r>
              <a:rPr lang="en-US" dirty="0" smtClean="0"/>
              <a:t>How </a:t>
            </a:r>
            <a:r>
              <a:rPr lang="en-US" dirty="0" smtClean="0"/>
              <a:t>are the negative numbers indicated in binary notation in the computer memory?</a:t>
            </a:r>
          </a:p>
          <a:p>
            <a:pPr marL="871538" lvl="1" indent="-514350">
              <a:buFont typeface="+mj-lt"/>
              <a:buAutoNum type="alphaLcParenR"/>
            </a:pPr>
            <a:r>
              <a:rPr lang="en-US" dirty="0" smtClean="0"/>
              <a:t>a. computers don't work with negative numbers, the sign is stored separately and the user sees only when the number is in decimal form</a:t>
            </a:r>
          </a:p>
          <a:p>
            <a:pPr marL="871538" lvl="1" indent="-514350">
              <a:buFont typeface="+mj-lt"/>
              <a:buAutoNum type="alphaLcParenR"/>
            </a:pPr>
            <a:r>
              <a:rPr lang="en-US" dirty="0" smtClean="0"/>
              <a:t>b. no different from their representation in the decimal system - minus the front</a:t>
            </a:r>
          </a:p>
          <a:p>
            <a:pPr marL="871538" lvl="1" indent="-514350">
              <a:buFont typeface="+mj-lt"/>
              <a:buAutoNum type="alphaLcParenR"/>
            </a:pPr>
            <a:r>
              <a:rPr lang="en-US" dirty="0" smtClean="0"/>
              <a:t>c. bits are written in reverse order</a:t>
            </a:r>
          </a:p>
          <a:p>
            <a:pPr marL="871538" lvl="1" indent="-514350">
              <a:buFont typeface="+mj-lt"/>
              <a:buAutoNum type="alphaLcParenR"/>
            </a:pPr>
            <a:r>
              <a:rPr lang="en-US" dirty="0" smtClean="0"/>
              <a:t>d. 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39552" y="591574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 xmlns:p14="http://schemas.microsoft.com/office/powerpoint/2010/main"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 xmlns:p14="http://schemas.microsoft.com/office/powerpoint/2010/main"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 xmlns:p14="http://schemas.microsoft.com/office/powerpoint/2010/main"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5"/>
            </a:pPr>
            <a:r>
              <a:rPr lang="en-US" dirty="0" smtClean="0">
                <a:effectLst/>
              </a:rPr>
              <a:t>On </a:t>
            </a:r>
            <a:r>
              <a:rPr lang="en-US" dirty="0">
                <a:effectLst/>
              </a:rPr>
              <a:t>which of the following file systems is not possible to have an 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rPr>
              <a:t>Info</a:t>
            </a:r>
            <a:r>
              <a:rPr lang="en-US" dirty="0" smtClean="0"/>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 xmlns:p14="http://schemas.microsoft.com/office/powerpoint/2010/main"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12" name="Subtitle 2"/>
          <p:cNvSpPr>
            <a:spLocks noGrp="1"/>
          </p:cNvSpPr>
          <p:nvPr>
            <p:ph type="subTitle" idx="1"/>
          </p:nvPr>
        </p:nvSpPr>
        <p:spPr>
          <a:xfrm>
            <a:off x="609600" y="5145880"/>
            <a:ext cx="7924800" cy="1026320"/>
          </a:xfrm>
        </p:spPr>
        <p:txBody>
          <a:bodyPr/>
          <a:lstStyle/>
          <a:p>
            <a:r>
              <a:rPr smtClean="0"/>
              <a:t>Analysis</a:t>
            </a:r>
            <a:r>
              <a:rPr lang="bg-BG" dirty="0" smtClean="0"/>
              <a:t>, </a:t>
            </a:r>
            <a:r>
              <a:rPr smtClean="0"/>
              <a:t>specification</a:t>
            </a:r>
            <a:r>
              <a:rPr lang="bg-BG" dirty="0" smtClean="0"/>
              <a:t>, </a:t>
            </a:r>
            <a:r>
              <a:rPr smtClean="0"/>
              <a:t>design</a:t>
            </a:r>
            <a:r>
              <a:rPr lang="bg-BG" dirty="0" smtClean="0"/>
              <a:t>, </a:t>
            </a:r>
            <a:r>
              <a:rPr smtClean="0"/>
              <a:t>prototype</a:t>
            </a:r>
            <a:r>
              <a:rPr lang="bg-BG" dirty="0" smtClean="0"/>
              <a:t>, </a:t>
            </a:r>
            <a:r>
              <a:rPr smtClean="0"/>
              <a:t>implementation</a:t>
            </a:r>
            <a:r>
              <a:rPr lang="bg-BG" dirty="0" smtClean="0"/>
              <a:t>, </a:t>
            </a:r>
            <a:r>
              <a:rPr smtClean="0"/>
              <a:t>testing</a:t>
            </a:r>
            <a:r>
              <a:rPr lang="bg-BG" dirty="0" smtClean="0"/>
              <a:t>, </a:t>
            </a:r>
            <a:r>
              <a:rPr smtClean="0"/>
              <a:t>support</a:t>
            </a:r>
            <a:r>
              <a:rPr lang="bg-BG" dirty="0" smtClean="0"/>
              <a:t>, …</a:t>
            </a:r>
            <a:endParaRPr lang="en-US" dirty="0"/>
          </a:p>
        </p:txBody>
      </p:sp>
    </p:spTree>
    <p:extLst>
      <p:ext uri="{BB962C8B-B14F-4D97-AF65-F5344CB8AC3E}">
        <p14:creationId xmlns:p14="http://schemas.microsoft.com/office/powerpoint/2010/main" xmlns="" val="1426665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 xmlns:p14="http://schemas.microsoft.com/office/powerpoint/2010/main"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pPr marL="514350" indent="-514350">
              <a:buSzPct val="100000"/>
              <a:buFont typeface="+mj-lt"/>
              <a:buAutoNum type="arabicPeriod" startAt="6"/>
            </a:pPr>
            <a:r>
              <a:rPr lang="en-US" dirty="0" smtClean="0"/>
              <a:t>Which </a:t>
            </a:r>
            <a:r>
              <a:rPr lang="en-US" dirty="0" smtClean="0"/>
              <a:t>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xmlns=""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2" name="Subtitle 2"/>
          <p:cNvSpPr>
            <a:spLocks noGrp="1"/>
          </p:cNvSpPr>
          <p:nvPr>
            <p:ph type="subTitle" idx="1"/>
          </p:nvPr>
        </p:nvSpPr>
        <p:spPr>
          <a:xfrm>
            <a:off x="609600" y="5603080"/>
            <a:ext cx="7924800" cy="569120"/>
          </a:xfrm>
        </p:spPr>
        <p:txBody>
          <a:bodyPr/>
          <a:lstStyle/>
          <a:p>
            <a:r>
              <a:rPr smtClean="0"/>
              <a:t>Compression algorithms</a:t>
            </a:r>
            <a:r>
              <a:rPr lang="bg-BG" dirty="0" smtClean="0"/>
              <a:t>, </a:t>
            </a:r>
            <a:r>
              <a:rPr smtClean="0"/>
              <a:t>archiving software</a:t>
            </a:r>
            <a:endParaRPr lang="en-US" dirty="0"/>
          </a:p>
        </p:txBody>
      </p:sp>
      <p:pic>
        <p:nvPicPr>
          <p:cNvPr id="33" name="Picture 2" descr="http://www.di.ens.fr/~cherniav/images/data.jpg"/>
          <p:cNvPicPr>
            <a:picLocks noChangeAspect="1" noChangeArrowheads="1"/>
          </p:cNvPicPr>
          <p:nvPr/>
        </p:nvPicPr>
        <p:blipFill>
          <a:blip r:embed="rId2">
            <a:extLst>
              <a:ext uri="{BEBA8EAE-BF5A-486C-A8C5-ECC9F3942E4B}">
                <a14:imgProps xmlns:a14="http://schemas.microsoft.com/office/drawing/2010/main" xmlns="">
                  <a14:imgLayer r:embed="rId3">
                    <a14:imgEffect>
                      <a14:brightnessContrast bright="20000"/>
                    </a14:imgEffect>
                  </a14:imgLayer>
                </a14:imgProps>
              </a:ext>
              <a:ext uri="{28A0092B-C50C-407E-A947-70E740481C1C}">
                <a14:useLocalDpi xmlns:a14="http://schemas.microsoft.com/office/drawing/2010/main" xmlns=""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xmlns="">
                  <a14:imgLayer r:embed="rId5">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xmlns="">
                  <a14:imgLayer r:embed="rId8">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xmlns=""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xmlns=""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xmlns=""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3665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 xmlns:p14="http://schemas.microsoft.com/office/powerpoint/2010/main"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marL="514350" indent="-514350">
              <a:lnSpc>
                <a:spcPct val="95000"/>
              </a:lnSpc>
              <a:buSzPct val="100000"/>
              <a:buFont typeface="+mj-lt"/>
              <a:buAutoNum type="arabicPeriod" startAt="7"/>
            </a:pPr>
            <a:r>
              <a:rPr lang="en-US" dirty="0" smtClean="0"/>
              <a:t>Which </a:t>
            </a:r>
            <a:r>
              <a:rPr lang="en-US" dirty="0" smtClean="0"/>
              <a:t>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p14="http://schemas.microsoft.com/office/powerpoint/2010/main" xmlns=""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xmlns=""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 xmlns:p14="http://schemas.microsoft.com/office/powerpoint/2010/main"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en-US" dirty="0" smtClean="0"/>
              <a:t>Text processing</a:t>
            </a:r>
            <a:endParaRPr lang="en-US" dirty="0"/>
          </a:p>
        </p:txBody>
      </p:sp>
      <p:sp>
        <p:nvSpPr>
          <p:cNvPr id="10" name="Subtitle 2"/>
          <p:cNvSpPr>
            <a:spLocks noGrp="1"/>
          </p:cNvSpPr>
          <p:nvPr>
            <p:ph type="subTitle" idx="1"/>
          </p:nvPr>
        </p:nvSpPr>
        <p:spPr>
          <a:xfrm>
            <a:off x="609600" y="2057399"/>
            <a:ext cx="7924800" cy="873920"/>
          </a:xfrm>
        </p:spPr>
        <p:txBody>
          <a:bodyPr/>
          <a:lstStyle/>
          <a:p>
            <a:r>
              <a:rPr smtClean="0"/>
              <a:t>Working with text processing software</a:t>
            </a:r>
            <a:r>
              <a:rPr lang="bg-BG" dirty="0" smtClean="0"/>
              <a:t>, </a:t>
            </a:r>
            <a:r>
              <a:rPr smtClean="0"/>
              <a:t>file formats</a:t>
            </a:r>
            <a:r>
              <a:rPr lang="bg-BG" dirty="0" smtClean="0"/>
              <a:t>, </a:t>
            </a:r>
            <a:r>
              <a:rPr smtClean="0"/>
              <a:t>encodings</a:t>
            </a:r>
            <a:r>
              <a:rPr lang="bg-BG" dirty="0" smtClean="0"/>
              <a:t>, </a:t>
            </a:r>
            <a:r>
              <a:rPr smtClean="0"/>
              <a:t>text</a:t>
            </a:r>
            <a:r>
              <a:rPr lang="bg-BG" dirty="0" smtClean="0"/>
              <a:t>, </a:t>
            </a:r>
            <a:r>
              <a:rPr smtClean="0"/>
              <a:t>tables</a:t>
            </a:r>
            <a:r>
              <a:rPr lang="bg-BG" dirty="0" smtClean="0"/>
              <a:t>, </a:t>
            </a:r>
            <a:r>
              <a:rPr smtClean="0"/>
              <a:t>shapes</a:t>
            </a:r>
            <a:r>
              <a:rPr lang="bg-BG" dirty="0" smtClean="0"/>
              <a:t>,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xmlns=""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xmlns="">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395595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 xmlns:p14="http://schemas.microsoft.com/office/powerpoint/2010/main"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 xmlns:p14="http://schemas.microsoft.com/office/powerpoint/2010/main"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marL="514350" indent="-514350">
              <a:lnSpc>
                <a:spcPct val="95000"/>
              </a:lnSpc>
              <a:buSzPct val="100000"/>
              <a:buFont typeface="+mj-lt"/>
              <a:buAutoNum type="arabicPeriod" startAt="8"/>
            </a:pPr>
            <a:r>
              <a:rPr lang="en-US" dirty="0" smtClean="0"/>
              <a:t>The </a:t>
            </a:r>
            <a:r>
              <a:rPr lang="en-US" dirty="0" smtClean="0"/>
              <a:t>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p14="http://schemas.microsoft.com/office/powerpoint/2010/main" xmlns=""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 xmlns:a14="http://schemas.microsoft.com/office/drawing/2010/main">
                  <a14:imgLayer r:embed="rId5">
                    <a14:imgEffect>
                      <a14:sharpenSoften amount="50000"/>
                    </a14:imgEffect>
                  </a14:imgLayer>
                </a14:imgProps>
              </a:ext>
              <a:ext uri="{28A0092B-C50C-407E-A947-70E740481C1C}">
                <a14:useLocalDpi xmlns=""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 xmlns:p14="http://schemas.microsoft.com/office/powerpoint/2010/main"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9"/>
            </a:pPr>
            <a:r>
              <a:rPr lang="en-US" dirty="0" smtClean="0"/>
              <a:t>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a:t>
            </a:r>
            <a:r>
              <a:rPr lang="en-US" dirty="0"/>
              <a:t>graphics;</a:t>
            </a:r>
          </a:p>
          <a:p>
            <a:pPr marL="871538" lvl="1" indent="-514350">
              <a:buFont typeface="+mj-lt"/>
              <a:buAutoNum type="alphaLcParenR"/>
            </a:pPr>
            <a:r>
              <a:rPr lang="en-US" dirty="0" smtClean="0"/>
              <a:t> </a:t>
            </a:r>
            <a:r>
              <a:rPr lang="en-US" dirty="0"/>
              <a:t>RAW graphics;</a:t>
            </a:r>
          </a:p>
          <a:p>
            <a:pPr marL="871538" lvl="1" indent="-514350">
              <a:buFont typeface="+mj-lt"/>
              <a:buAutoNum type="alphaLcParenR"/>
            </a:pPr>
            <a:r>
              <a:rPr lang="en-US" dirty="0" smtClean="0"/>
              <a:t>Raster </a:t>
            </a:r>
            <a:r>
              <a:rPr lang="en-US" dirty="0"/>
              <a:t>graphics;</a:t>
            </a:r>
          </a:p>
          <a:p>
            <a:pPr marL="871538" lvl="1" indent="-514350">
              <a:buFont typeface="+mj-lt"/>
              <a:buAutoNum type="alphaLcParenR"/>
            </a:pPr>
            <a:r>
              <a:rPr lang="en-US" dirty="0" smtClean="0"/>
              <a:t>Compound </a:t>
            </a:r>
            <a:r>
              <a:rPr lang="en-US" dirty="0"/>
              <a:t>graphic;</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 xmlns:p14="http://schemas.microsoft.com/office/powerpoint/2010/main"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 xmlns:p14="http://schemas.microsoft.com/office/powerpoint/2010/main"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a:pPr>
            <a:r>
              <a:rPr lang="en-US" dirty="0" smtClean="0"/>
              <a:t>Which </a:t>
            </a:r>
            <a:r>
              <a:rPr lang="en-US" dirty="0"/>
              <a:t>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r>
              <a:rPr lang="en-US" dirty="0"/>
              <a:t>;</a:t>
            </a:r>
          </a:p>
          <a:p>
            <a:pPr marL="871538" lvl="1" indent="-514350">
              <a:buFont typeface="+mj-lt"/>
              <a:buAutoNum type="alphaLcParenR"/>
            </a:pPr>
            <a:r>
              <a:rPr lang="en-US" dirty="0" smtClean="0"/>
              <a:t>Southbridge</a:t>
            </a:r>
            <a:r>
              <a:rPr lang="en-US" dirty="0"/>
              <a:t>;</a:t>
            </a:r>
          </a:p>
          <a:p>
            <a:pPr marL="871538" lvl="1" indent="-514350">
              <a:buFont typeface="+mj-lt"/>
              <a:buAutoNum type="alphaLcParenR"/>
            </a:pPr>
            <a:r>
              <a:rPr lang="en-US" dirty="0" smtClean="0"/>
              <a:t>CPU </a:t>
            </a:r>
            <a:r>
              <a:rPr lang="en-US" dirty="0"/>
              <a:t>Socket;</a:t>
            </a:r>
          </a:p>
          <a:p>
            <a:pPr marL="871538" lvl="1" indent="-514350">
              <a:buFont typeface="+mj-lt"/>
              <a:buAutoNum type="alphaLcParenR"/>
            </a:pPr>
            <a:r>
              <a:rPr lang="en-US" dirty="0" smtClean="0"/>
              <a:t>Northbridge</a:t>
            </a:r>
            <a:r>
              <a:rPr lang="en-US" dirty="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39552" y="321297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 xmlns:p14="http://schemas.microsoft.com/office/powerpoint/2010/main"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0"/>
            </a:pPr>
            <a:r>
              <a:rPr lang="en-US" dirty="0" smtClean="0"/>
              <a:t> A </a:t>
            </a:r>
            <a:r>
              <a:rPr lang="en-US" dirty="0" smtClean="0"/>
              <a:t>database </a:t>
            </a:r>
            <a:r>
              <a:rPr lang="en-US" dirty="0"/>
              <a:t>model in which the data is organized into a tree-like structure is:</a:t>
            </a:r>
            <a:endParaRPr lang="en-US" dirty="0" smtClean="0"/>
          </a:p>
          <a:p>
            <a:pPr marL="871538" lvl="1" indent="-514350">
              <a:buFont typeface="+mj-lt"/>
              <a:buAutoNum type="alphaLcParenR"/>
            </a:pPr>
            <a:r>
              <a:rPr lang="en-US" dirty="0"/>
              <a:t>a) Network model;</a:t>
            </a:r>
          </a:p>
          <a:p>
            <a:pPr marL="871538" lvl="1" indent="-514350">
              <a:buFont typeface="+mj-lt"/>
              <a:buAutoNum type="alphaLcParenR"/>
            </a:pPr>
            <a:r>
              <a:rPr lang="en-US" dirty="0" smtClean="0"/>
              <a:t>Relational </a:t>
            </a:r>
            <a:r>
              <a:rPr lang="en-US" dirty="0"/>
              <a:t>model;</a:t>
            </a:r>
          </a:p>
          <a:p>
            <a:pPr marL="871538" lvl="1" indent="-514350">
              <a:buFont typeface="+mj-lt"/>
              <a:buAutoNum type="alphaLcParenR"/>
            </a:pPr>
            <a:r>
              <a:rPr lang="en-US" dirty="0" smtClean="0"/>
              <a:t>Hierarchical </a:t>
            </a:r>
            <a:r>
              <a:rPr lang="en-US" dirty="0"/>
              <a:t>database model;</a:t>
            </a:r>
          </a:p>
          <a:p>
            <a:pPr marL="871538" lvl="1" indent="-514350">
              <a:buFont typeface="+mj-lt"/>
              <a:buAutoNum type="alphaLcParenR"/>
            </a:pPr>
            <a:r>
              <a:rPr lang="en-US" dirty="0" smtClean="0"/>
              <a:t>Entity–relationship </a:t>
            </a:r>
            <a:r>
              <a:rPr lang="en-US" dirty="0"/>
              <a:t>model;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 xmlns:p14="http://schemas.microsoft.com/office/powerpoint/2010/main"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 xmlns:p14="http://schemas.microsoft.com/office/powerpoint/2010/main"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1"/>
            </a:pPr>
            <a:r>
              <a:rPr lang="en-US" dirty="0" smtClean="0"/>
              <a:t> What </a:t>
            </a:r>
            <a:r>
              <a:rPr lang="en-US" dirty="0"/>
              <a:t>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 xmlns:p14="http://schemas.microsoft.com/office/powerpoint/2010/main"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 xmlns:p14="http://schemas.microsoft.com/office/powerpoint/2010/main"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2"/>
            </a:pPr>
            <a:r>
              <a:rPr lang="en-US" dirty="0" smtClean="0"/>
              <a:t> What </a:t>
            </a:r>
            <a:r>
              <a:rPr lang="en-US" dirty="0" smtClean="0"/>
              <a:t>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sz="2800" dirty="0" smtClean="0"/>
              <a:t>The </a:t>
            </a:r>
            <a:r>
              <a:rPr lang="en-US" sz="2800" dirty="0" err="1"/>
              <a:t>northbridge</a:t>
            </a:r>
            <a:r>
              <a:rPr lang="en-US" sz="2800" dirty="0"/>
              <a:t> or host bridge was one of the two chips in the core logic chipset on a PC motherboard, </a:t>
            </a:r>
          </a:p>
          <a:p>
            <a:pPr marL="0" indent="0" algn="just">
              <a:buNone/>
            </a:pPr>
            <a:r>
              <a:rPr lang="en-US" sz="2800" dirty="0"/>
              <a:t>used to manage data communications between a CPU and a motherboard. </a:t>
            </a:r>
          </a:p>
          <a:p>
            <a:pPr marL="0" indent="0" algn="just">
              <a:buNone/>
            </a:pPr>
            <a:r>
              <a:rPr lang="en-US" sz="2800" dirty="0"/>
              <a:t>It is supposed to be paired with a second support chip known as a </a:t>
            </a:r>
            <a:r>
              <a:rPr lang="en-US" sz="2800" dirty="0" err="1"/>
              <a:t>southbridge</a:t>
            </a:r>
            <a:r>
              <a:rPr lang="en-US" sz="2800"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 xmlns:p14="http://schemas.microsoft.com/office/powerpoint/2010/main"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 xmlns:p14="http://schemas.microsoft.com/office/powerpoint/2010/main"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 xmlns:p14="http://schemas.microsoft.com/office/powerpoint/2010/main"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3"/>
            </a:pPr>
            <a:r>
              <a:rPr lang="en-US" dirty="0" smtClean="0"/>
              <a:t> </a:t>
            </a:r>
            <a:r>
              <a:rPr lang="en-US" dirty="0" smtClean="0">
                <a:effectLst/>
              </a:rPr>
              <a:t>Which </a:t>
            </a:r>
            <a:r>
              <a:rPr lang="en-US" dirty="0">
                <a:effectLst/>
              </a:rPr>
              <a:t>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pPr>
              <a:buSzPct val="100000"/>
              <a:buFont typeface="+mj-lt"/>
              <a:buAutoNum type="alphaLcParenR"/>
            </a:pPr>
            <a:r>
              <a:rPr lang="bg-BG" sz="1200" dirty="0" smtClean="0">
                <a:effectLst/>
              </a:rPr>
              <a:t>Microsoft </a:t>
            </a:r>
            <a:r>
              <a:rPr lang="bg-BG" sz="1200" dirty="0">
                <a:effectLst/>
              </a:rPr>
              <a:t>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pPr lvl="1">
              <a:buSzPct val="100000"/>
              <a:buFont typeface="Arial" pitchFamily="34" charset="0"/>
              <a:buChar char="•"/>
            </a:pPr>
            <a:r>
              <a:rPr lang="bg-BG" sz="1200" u="sng" dirty="0">
                <a:effectLst/>
                <a:hlinkClick r:id="rId10"/>
              </a:rPr>
              <a:t>http://en.wikipedia.org/wiki/Microsoft_PowerPoint</a:t>
            </a:r>
            <a:endParaRPr lang="en-US" sz="1200" dirty="0">
              <a:effectLst/>
            </a:endParaRPr>
          </a:p>
          <a:p>
            <a:pPr>
              <a:buSzPct val="100000"/>
              <a:buFont typeface="+mj-lt"/>
              <a:buAutoNum type="alphaLcParenR"/>
            </a:pPr>
            <a:r>
              <a:rPr lang="bg-BG" sz="1200" dirty="0" smtClean="0">
                <a:effectLst/>
              </a:rPr>
              <a:t>Keynote</a:t>
            </a:r>
            <a:r>
              <a:rPr lang="bg-BG" sz="1200" dirty="0">
                <a:effectLst/>
              </a:rPr>
              <a:t> is a </a:t>
            </a:r>
            <a:r>
              <a:rPr lang="bg-BG" sz="1200" dirty="0">
                <a:effectLst/>
                <a:hlinkClick r:id="rId4" tooltip="Presentation program"/>
              </a:rPr>
              <a:t>presentation software</a:t>
            </a:r>
            <a:r>
              <a:rPr lang="bg-BG" sz="1200" dirty="0">
                <a:effectLst/>
              </a:rPr>
              <a:t> application developed as a part of the </a:t>
            </a:r>
            <a:r>
              <a:rPr lang="bg-BG" sz="1200" dirty="0">
                <a:effectLst/>
                <a:hlinkClick r:id="rId11" tooltip="IWork"/>
              </a:rPr>
              <a:t>iWork</a:t>
            </a:r>
            <a:r>
              <a:rPr lang="bg-BG" sz="1200" dirty="0">
                <a:effectLst/>
              </a:rPr>
              <a:t>productivity 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pPr lvl="1">
              <a:buSzPct val="100000"/>
              <a:buFont typeface="Arial" pitchFamily="34" charset="0"/>
              <a:buChar char="•"/>
            </a:pPr>
            <a:r>
              <a:rPr lang="bg-BG" sz="1200" u="sng" dirty="0">
                <a:effectLst/>
                <a:hlinkClick r:id="rId13"/>
              </a:rPr>
              <a:t>http://en.wikipedia.org/wiki/Apple_Keynote</a:t>
            </a:r>
            <a:endParaRPr lang="en-US" sz="1200" dirty="0">
              <a:effectLst/>
            </a:endParaRPr>
          </a:p>
          <a:p>
            <a:pPr>
              <a:buSzPct val="100000"/>
              <a:buFont typeface="+mj-lt"/>
              <a:buAutoNum type="alphaLcParenR"/>
            </a:pPr>
            <a:r>
              <a:rPr lang="bg-BG" sz="1200" dirty="0" smtClean="0">
                <a:effectLst/>
              </a:rPr>
              <a:t>iCloud</a:t>
            </a:r>
            <a:r>
              <a:rPr lang="bg-BG" sz="1200" dirty="0">
                <a:effectLst/>
              </a:rPr>
              <a:t>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remote</a:t>
            </a:r>
            <a:r>
              <a:rPr lang="bg-BG" sz="1200" dirty="0">
                <a:effectLst/>
                <a:hlinkClick r:id="rId17" tooltip="Server (computing)"/>
              </a:rPr>
              <a:t>computer 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Apple's</a:t>
            </a:r>
            <a:r>
              <a:rPr lang="bg-BG" sz="1200" dirty="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pPr lvl="1">
              <a:buSzPct val="100000"/>
              <a:buFont typeface="Arial" pitchFamily="34" charset="0"/>
              <a:buChar char="•"/>
            </a:pPr>
            <a:r>
              <a:rPr lang="bg-BG" sz="1200" u="sng" dirty="0">
                <a:effectLst/>
                <a:hlinkClick r:id="rId18"/>
              </a:rPr>
              <a:t>http://en.wikipedia.org/wiki/Icloud</a:t>
            </a:r>
            <a:endParaRPr lang="en-US" sz="1200" dirty="0">
              <a:effectLst/>
            </a:endParaRPr>
          </a:p>
          <a:p>
            <a:pPr>
              <a:buSzPct val="100000"/>
              <a:buFont typeface="+mj-lt"/>
              <a:buAutoNum type="alphaLcParenR"/>
            </a:pPr>
            <a:r>
              <a:rPr lang="bg-BG" sz="1200" dirty="0" smtClean="0">
                <a:effectLst/>
              </a:rPr>
              <a:t>SlideRocket</a:t>
            </a:r>
            <a:r>
              <a:rPr lang="bg-BG" sz="1200" dirty="0">
                <a:effectLst/>
              </a:rPr>
              <a: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pPr lvl="1">
              <a:buSzPct val="100000"/>
              <a:buFont typeface="Arial" pitchFamily="34" charset="0"/>
              <a:buChar char="•"/>
            </a:pPr>
            <a:r>
              <a:rPr lang="bg-BG" sz="1000" u="sng" dirty="0">
                <a:effectLst/>
                <a:hlinkClick r:id="rId25"/>
              </a:rPr>
              <a:t>http://en.wikipedia.org/wiki/SlideRocket</a:t>
            </a:r>
            <a:endParaRPr lang="en-US" sz="10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 xmlns:p14="http://schemas.microsoft.com/office/powerpoint/2010/main"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 xmlns:p14="http://schemas.microsoft.com/office/powerpoint/2010/main"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4"/>
            </a:pPr>
            <a:r>
              <a:rPr lang="en-US" dirty="0" smtClean="0"/>
              <a:t> </a:t>
            </a:r>
            <a:r>
              <a:rPr lang="en-US" dirty="0" smtClean="0">
                <a:effectLst/>
              </a:rPr>
              <a:t>Which </a:t>
            </a:r>
            <a:r>
              <a:rPr lang="en-US" dirty="0">
                <a:effectLst/>
              </a:rPr>
              <a:t>is the most complete </a:t>
            </a:r>
            <a:r>
              <a:rPr lang="en-US" dirty="0" smtClean="0">
                <a:effectLst/>
              </a:rPr>
              <a:t>answer?</a:t>
            </a:r>
          </a:p>
          <a:p>
            <a:pPr marL="0" indent="0">
              <a:buNone/>
            </a:pPr>
            <a:r>
              <a:rPr lang="en-US" dirty="0" smtClean="0">
                <a:effectLst/>
              </a:rPr>
              <a:t>	 </a:t>
            </a:r>
            <a:r>
              <a:rPr lang="bg-BG" dirty="0" smtClean="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28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2800" dirty="0" smtClean="0">
                <a:effectLst/>
              </a:rPr>
              <a:t>of</a:t>
            </a:r>
            <a:r>
              <a:rPr lang="en-US" sz="2800" dirty="0" smtClean="0">
                <a:effectLst/>
              </a:rPr>
              <a:t> </a:t>
            </a:r>
            <a:r>
              <a:rPr lang="bg-BG" sz="2800" dirty="0" smtClean="0">
                <a:effectLst/>
              </a:rPr>
              <a:t>text</a:t>
            </a:r>
            <a:r>
              <a:rPr lang="bg-BG" sz="2800" dirty="0">
                <a:effectLst/>
              </a:rPr>
              <a:t>, audio, still images, animation, video, or interactivity content forms.</a:t>
            </a:r>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 xmlns:p14="http://schemas.microsoft.com/office/powerpoint/2010/main"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 xmlns:p14="http://schemas.microsoft.com/office/powerpoint/2010/main"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5"/>
            </a:pPr>
            <a:r>
              <a:rPr lang="en-US" dirty="0" smtClean="0"/>
              <a:t> </a:t>
            </a:r>
            <a:r>
              <a:rPr lang="en-US" dirty="0" smtClean="0">
                <a:effectLst/>
              </a:rPr>
              <a:t>In </a:t>
            </a:r>
            <a:r>
              <a:rPr lang="en-US" dirty="0">
                <a:effectLst/>
              </a:rPr>
              <a:t>which layer of the OSI model works Protocol </a:t>
            </a:r>
            <a:r>
              <a:rPr lang="en-US" dirty="0" smtClean="0">
                <a:effectLst/>
              </a:rPr>
              <a:t>TCP?</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 xmlns:p14="http://schemas.microsoft.com/office/powerpoint/2010/main"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 xmlns:p14="http://schemas.microsoft.com/office/powerpoint/2010/main"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6"/>
            </a:pPr>
            <a:r>
              <a:rPr lang="en-US" dirty="0" smtClean="0"/>
              <a:t> </a:t>
            </a:r>
            <a:r>
              <a:rPr lang="bg-BG" dirty="0" smtClean="0">
                <a:effectLst/>
              </a:rPr>
              <a:t>How </a:t>
            </a:r>
            <a:r>
              <a:rPr lang="bg-BG" dirty="0">
                <a:effectLst/>
              </a:rPr>
              <a:t>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u="sng" dirty="0" smtClean="0">
                <a:solidFill>
                  <a:srgbClr val="9BCC00"/>
                </a:solidFill>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 xmlns:p14="http://schemas.microsoft.com/office/powerpoint/2010/main"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 xmlns:p14="http://schemas.microsoft.com/office/powerpoint/2010/main"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7"/>
            </a:pPr>
            <a:r>
              <a:rPr lang="en-US" dirty="0" smtClean="0"/>
              <a:t> What </a:t>
            </a:r>
            <a:r>
              <a:rPr lang="en-US" dirty="0" smtClean="0"/>
              <a:t>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 xmlns:p14="http://schemas.microsoft.com/office/powerpoint/2010/main"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 xmlns:p14="http://schemas.microsoft.com/office/powerpoint/2010/main"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 xmlns:p14="http://schemas.microsoft.com/office/powerpoint/2010/main"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8"/>
            </a:pPr>
            <a:r>
              <a:rPr lang="en-US" dirty="0" smtClean="0"/>
              <a:t> </a:t>
            </a:r>
            <a:r>
              <a:rPr lang="en-US" dirty="0" smtClean="0">
                <a:effectLst/>
              </a:rPr>
              <a:t>Which </a:t>
            </a:r>
            <a:r>
              <a:rPr lang="en-US" dirty="0">
                <a:effectLst/>
              </a:rPr>
              <a:t>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endParaRPr lang="en-US" dirty="0" smtClean="0"/>
          </a:p>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pPr>
              <a:buNone/>
            </a:pPr>
            <a:r>
              <a:rPr lang="en-US" sz="2600" dirty="0" smtClean="0"/>
              <a:t>	As of June 2013, Google Chrome is the browser with most usage share with 35.82%.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 xmlns:p14="http://schemas.microsoft.com/office/powerpoint/2010/main"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 xmlns:p14="http://schemas.microsoft.com/office/powerpoint/2010/main"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 xmlns:p14="http://schemas.microsoft.com/office/powerpoint/2010/main"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 xmlns:p14="http://schemas.microsoft.com/office/powerpoint/2010/main"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9"/>
            </a:pPr>
            <a:r>
              <a:rPr lang="en-US" dirty="0" smtClean="0"/>
              <a:t> </a:t>
            </a:r>
            <a:r>
              <a:rPr lang="bg-BG" dirty="0" smtClean="0">
                <a:effectLst/>
              </a:rPr>
              <a:t>What </a:t>
            </a:r>
            <a:r>
              <a:rPr lang="bg-BG" dirty="0">
                <a:effectLst/>
              </a:rPr>
              <a:t>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3000" dirty="0">
                <a:effectLst/>
              </a:rPr>
              <a:t>The &lt;select&gt; element is used to create a drop-down list. The &lt;option&gt; tags inside the &lt;select&gt; element define the available options in the list</a:t>
            </a:r>
            <a:r>
              <a:rPr lang="bg-BG" sz="3000" dirty="0" smtClean="0">
                <a:effectLst/>
              </a:rPr>
              <a:t>.</a:t>
            </a:r>
            <a:endParaRPr lang="en-US" sz="30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 xmlns:p14="http://schemas.microsoft.com/office/powerpoint/2010/main"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
            </a:pPr>
            <a:r>
              <a:rPr lang="en-US" dirty="0" err="1" smtClean="0">
                <a:effectLst/>
              </a:rPr>
              <a:t>Plugins</a:t>
            </a:r>
            <a:r>
              <a:rPr lang="en-US" dirty="0" smtClean="0">
                <a:effectLst/>
              </a:rPr>
              <a:t> </a:t>
            </a:r>
            <a:r>
              <a:rPr lang="en-US" dirty="0">
                <a:effectLst/>
              </a:rPr>
              <a:t>and extensions are type of software that:</a:t>
            </a:r>
          </a:p>
          <a:p>
            <a:pPr marL="804863" lvl="1" indent="-457200">
              <a:buSzPct val="100000"/>
              <a:buFont typeface="+mj-lt"/>
              <a:buAutoNum type="alphaLcParenR"/>
            </a:pPr>
            <a:r>
              <a:rPr lang="bg-BG" sz="2400" dirty="0" smtClean="0">
                <a:effectLst/>
              </a:rPr>
              <a:t>extends </a:t>
            </a:r>
            <a:r>
              <a:rPr lang="bg-BG" sz="2400" dirty="0">
                <a:effectLst/>
              </a:rPr>
              <a:t>or modifies the functionality of another piece of software, and require that software be used in order to function;</a:t>
            </a:r>
            <a:endParaRPr lang="en-US" sz="2400" dirty="0">
              <a:effectLst/>
            </a:endParaRPr>
          </a:p>
          <a:p>
            <a:pPr marL="804863" lvl="1" indent="-457200">
              <a:buSzPct val="100000"/>
              <a:buFont typeface="+mj-lt"/>
              <a:buAutoNum type="alphaLcParenR"/>
            </a:pPr>
            <a:r>
              <a:rPr lang="bg-BG" sz="2400" dirty="0" smtClean="0">
                <a:effectLst/>
              </a:rPr>
              <a:t>tells </a:t>
            </a:r>
            <a:r>
              <a:rPr lang="bg-BG" sz="2400" dirty="0">
                <a:effectLst/>
              </a:rPr>
              <a:t>the processor itself how to execute machine code, so it is actually a lower level than machine code;</a:t>
            </a:r>
            <a:endParaRPr lang="en-US" sz="2400" dirty="0">
              <a:effectLst/>
            </a:endParaRPr>
          </a:p>
          <a:p>
            <a:pPr marL="804863" lvl="1" indent="-457200">
              <a:buSzPct val="100000"/>
              <a:buFont typeface="+mj-lt"/>
              <a:buAutoNum type="alphaLcParenR"/>
            </a:pPr>
            <a:r>
              <a:rPr lang="bg-BG" sz="2400" dirty="0" smtClean="0">
                <a:effectLst/>
              </a:rPr>
              <a:t>are </a:t>
            </a:r>
            <a:r>
              <a:rPr lang="bg-BG" sz="2400" dirty="0">
                <a:effectLst/>
              </a:rPr>
              <a:t>run directly inside the </a:t>
            </a:r>
            <a:r>
              <a:rPr lang="bg-BG" sz="2400" dirty="0">
                <a:solidFill>
                  <a:schemeClr val="tx1">
                    <a:lumMod val="20000"/>
                    <a:lumOff val="80000"/>
                  </a:schemeClr>
                </a:solidFill>
                <a:effectLst/>
              </a:rPr>
              <a:t>web browser</a:t>
            </a:r>
            <a:r>
              <a:rPr lang="bg-BG" sz="2400" dirty="0">
                <a:effectLst/>
              </a:rPr>
              <a:t> when a web page is loaded;</a:t>
            </a:r>
            <a:endParaRPr lang="en-US" sz="2400" dirty="0">
              <a:effectLst/>
            </a:endParaRPr>
          </a:p>
          <a:p>
            <a:pPr marL="804863" lvl="1" indent="-457200">
              <a:buSzPct val="100000"/>
              <a:buFont typeface="+mj-lt"/>
              <a:buAutoNum type="alphaLcParenR"/>
            </a:pPr>
            <a:r>
              <a:rPr lang="bg-BG" sz="2400" dirty="0" smtClean="0">
                <a:effectLst/>
              </a:rPr>
              <a:t>context </a:t>
            </a:r>
            <a:r>
              <a:rPr lang="bg-BG" sz="2400" dirty="0">
                <a:effectLst/>
              </a:rPr>
              <a:t>there is sometimes no clear distinction between the system software and the application software</a:t>
            </a:r>
            <a:r>
              <a:rPr lang="en-US" sz="2400" dirty="0">
                <a:effectLst/>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71472" y="214311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 xmlns:p14="http://schemas.microsoft.com/office/powerpoint/2010/main"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 xmlns:p14="http://schemas.microsoft.com/office/powerpoint/2010/main"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0"/>
            </a:pPr>
            <a:r>
              <a:rPr lang="en-US" dirty="0" smtClean="0"/>
              <a:t> Which </a:t>
            </a:r>
            <a:r>
              <a:rPr lang="en-US" dirty="0"/>
              <a:t>of the following data types is missing in </a:t>
            </a:r>
            <a:r>
              <a:rPr lang="en-US" dirty="0" smtClean="0"/>
              <a:t>the Perl </a:t>
            </a:r>
            <a:r>
              <a:rPr lang="en-US" dirty="0"/>
              <a:t>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 xmlns:p14="http://schemas.microsoft.com/office/powerpoint/2010/main" val="326949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 xmlns:p14="http://schemas.microsoft.com/office/powerpoint/2010/main"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5448</TotalTime>
  <Words>3251</Words>
  <Application>Microsoft Office PowerPoint</Application>
  <PresentationFormat>On-screen Show (4:3)</PresentationFormat>
  <Paragraphs>428</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Telerik Academy</vt:lpstr>
      <vt:lpstr>Тренировъчен тест по информационни технологии</vt:lpstr>
      <vt:lpstr>Компютърни системи</vt:lpstr>
      <vt:lpstr>Компютърни системи (хардуер)</vt:lpstr>
      <vt:lpstr>Въпрос</vt:lpstr>
      <vt:lpstr>Отговор</vt:lpstr>
      <vt:lpstr>Софтуерни системи</vt:lpstr>
      <vt:lpstr>Компютърни програми (софтуер)</vt:lpstr>
      <vt:lpstr>Въпрос</vt:lpstr>
      <vt:lpstr>Отговор</vt:lpstr>
      <vt:lpstr>Работа с компютърни системи и програми</vt:lpstr>
      <vt:lpstr>Работа с компютърни програми</vt:lpstr>
      <vt:lpstr>Въпрос</vt:lpstr>
      <vt:lpstr>Отговор</vt:lpstr>
      <vt:lpstr>Пренос на данни и бройни системи</vt:lpstr>
      <vt:lpstr>Пренос на данни. Бройни системи</vt:lpstr>
      <vt:lpstr>Въпрос</vt:lpstr>
      <vt:lpstr>Отговор</vt:lpstr>
      <vt:lpstr>Операционни системи</vt:lpstr>
      <vt:lpstr>Операционни системи</vt:lpstr>
      <vt:lpstr>Въпрос</vt:lpstr>
      <vt:lpstr>Отговор</vt:lpstr>
      <vt:lpstr>Software engineering</vt:lpstr>
      <vt:lpstr>Софтуерно инженерство</vt:lpstr>
      <vt:lpstr>Question</vt:lpstr>
      <vt:lpstr>Answer</vt:lpstr>
      <vt:lpstr>Data compression</vt:lpstr>
      <vt:lpstr>Компресиране на данни</vt:lpstr>
      <vt:lpstr>Question</vt:lpstr>
      <vt:lpstr>Answer</vt:lpstr>
      <vt:lpstr>Text processing</vt:lpstr>
      <vt:lpstr>Текстообработка</vt:lpstr>
      <vt:lpstr>Текстообработка (2)</vt:lpstr>
      <vt:lpstr>Question</vt:lpstr>
      <vt:lpstr>Answer</vt:lpstr>
      <vt:lpstr>Компютърна графика</vt:lpstr>
      <vt:lpstr>Компютърна графика</vt:lpstr>
      <vt:lpstr>Въпрос</vt:lpstr>
      <vt:lpstr>Отговор</vt:lpstr>
      <vt:lpstr>Бази от данни</vt:lpstr>
      <vt:lpstr>Бази от данни</vt:lpstr>
      <vt:lpstr>Въпрос</vt:lpstr>
      <vt:lpstr>Отговор</vt:lpstr>
      <vt:lpstr>Информационни системи</vt:lpstr>
      <vt:lpstr>Информационни системи</vt:lpstr>
      <vt:lpstr>Въпрос</vt:lpstr>
      <vt:lpstr>Отговор</vt:lpstr>
      <vt:lpstr>Сигурност и защита на информацията</vt:lpstr>
      <vt:lpstr>Сигурност и защита на информацията</vt:lpstr>
      <vt:lpstr>Въпрос</vt:lpstr>
      <vt:lpstr>Отговор</vt:lpstr>
      <vt:lpstr>Презентационни системи</vt:lpstr>
      <vt:lpstr>Презентационни системи</vt:lpstr>
      <vt:lpstr>Въпрос</vt:lpstr>
      <vt:lpstr>Отговор</vt:lpstr>
      <vt:lpstr>Мултимедия</vt:lpstr>
      <vt:lpstr>Мултимедия</vt:lpstr>
      <vt:lpstr>Въпрос</vt:lpstr>
      <vt:lpstr>Отговор</vt:lpstr>
      <vt:lpstr>Компютърни мрежи</vt:lpstr>
      <vt:lpstr>Компютърни мрежи</vt:lpstr>
      <vt:lpstr>Въпрос</vt:lpstr>
      <vt:lpstr>Отговор</vt:lpstr>
      <vt:lpstr>Устройство на Интернет</vt:lpstr>
      <vt:lpstr>Устройство на Интернет</vt:lpstr>
      <vt:lpstr>Въпрос</vt:lpstr>
      <vt:lpstr>Отговор</vt:lpstr>
      <vt:lpstr>Електронна комуникация</vt:lpstr>
      <vt:lpstr>Електронна комуникация</vt:lpstr>
      <vt:lpstr>Въпрос</vt:lpstr>
      <vt:lpstr>Отговор</vt:lpstr>
      <vt:lpstr>World Wide Web (WWW)</vt:lpstr>
      <vt:lpstr>World Wide Web (WWW)</vt:lpstr>
      <vt:lpstr>Въпрос</vt:lpstr>
      <vt:lpstr>Отговор</vt:lpstr>
      <vt:lpstr>Уеб дизайн, HTML, CSS</vt:lpstr>
      <vt:lpstr>Уеб дизайн, HTML, CSS</vt:lpstr>
      <vt:lpstr>Уеб дизайн, HTML, CSS (2)</vt:lpstr>
      <vt:lpstr>Въпрос</vt:lpstr>
      <vt:lpstr>Отговор</vt:lpstr>
      <vt:lpstr>JavaScript</vt:lpstr>
      <vt:lpstr>JavaScript</vt:lpstr>
      <vt:lpstr>Въпрос</vt:lpstr>
      <vt:lpstr>Отговор</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574</cp:revision>
  <dcterms:created xsi:type="dcterms:W3CDTF">2007-12-08T16:03:35Z</dcterms:created>
  <dcterms:modified xsi:type="dcterms:W3CDTF">2013-12-02T08:59:05Z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